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B0604020202020204" charset="-18"/>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Playfair Display" panose="020B0604020202020204" charset="-18"/>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41737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28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1b96da1b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1b96da1b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1b96da1b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1b96da1b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17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1b96da1b3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1b96da1b3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14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1b96da1b3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1b96da1b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56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1b96da1b3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1b96da1b3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38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1b96da1b3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1b96da1b3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97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hr"/>
              <a:t>PETAR KAČIĆ</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hr"/>
              <a:t>Leonora Meštrović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a:gradFill>
            <a:gsLst>
              <a:gs pos="0">
                <a:srgbClr val="FFF6DB"/>
              </a:gs>
              <a:gs pos="100000">
                <a:srgbClr val="FAD25C"/>
              </a:gs>
            </a:gsLst>
            <a:path path="circle">
              <a:fillToRect l="50000" t="50000" r="50000" b="50000"/>
            </a:path>
            <a:tileRect/>
          </a:gra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hr"/>
              <a:t>UVOD U DOMOVINSKI RAT</a:t>
            </a:r>
            <a:endParaRPr/>
          </a:p>
        </p:txBody>
      </p:sp>
      <p:sp>
        <p:nvSpPr>
          <p:cNvPr id="66" name="Google Shape;66;p14"/>
          <p:cNvSpPr txBox="1">
            <a:spLocks noGrp="1"/>
          </p:cNvSpPr>
          <p:nvPr>
            <p:ph type="body" idx="1"/>
          </p:nvPr>
        </p:nvSpPr>
        <p:spPr>
          <a:xfrm>
            <a:off x="1117900" y="1816525"/>
            <a:ext cx="7030500" cy="2541600"/>
          </a:xfrm>
          <a:prstGeom prst="rect">
            <a:avLst/>
          </a:prstGeom>
          <a:gradFill>
            <a:gsLst>
              <a:gs pos="0">
                <a:srgbClr val="EEF4D7"/>
              </a:gs>
              <a:gs pos="100000">
                <a:srgbClr val="BFD376"/>
              </a:gs>
            </a:gsLst>
            <a:path path="circle">
              <a:fillToRect l="50000" t="50000" r="50000" b="50000"/>
            </a:path>
            <a:tileRect/>
          </a:gradFill>
        </p:spPr>
        <p:txBody>
          <a:bodyPr spcFirstLastPara="1" wrap="square" lIns="91425" tIns="91425" rIns="91425" bIns="91425" anchor="t" anchorCtr="0">
            <a:normAutofit/>
          </a:bodyPr>
          <a:lstStyle/>
          <a:p>
            <a:pPr marL="0" lvl="0" indent="0" algn="l" rtl="0">
              <a:spcBef>
                <a:spcPts val="0"/>
              </a:spcBef>
              <a:spcAft>
                <a:spcPts val="1200"/>
              </a:spcAft>
              <a:buNone/>
            </a:pPr>
            <a:r>
              <a:rPr lang="hr" sz="1450">
                <a:solidFill>
                  <a:srgbClr val="3F3F3F"/>
                </a:solidFill>
                <a:highlight>
                  <a:srgbClr val="FAFAFA"/>
                </a:highlight>
                <a:latin typeface="Georgia"/>
                <a:ea typeface="Georgia"/>
                <a:cs typeface="Georgia"/>
                <a:sym typeface="Georgia"/>
              </a:rPr>
              <a:t>Početak oružanog napada na područje Vukovara zbio se 02. svibnja 1991. godine kada je u Borovu Selu ubijeno 12 hrvatskih policajaca. Napad na Vukovar započeo je 24. kolovoza 1991. godine i od tada je grad tri mjeseca bio u potpunom okruženju.</a:t>
            </a:r>
            <a:r>
              <a:rPr lang="hr" sz="1350">
                <a:solidFill>
                  <a:srgbClr val="3F3F3F"/>
                </a:solidFill>
                <a:highlight>
                  <a:srgbClr val="FAFAFA"/>
                </a:highlight>
                <a:latin typeface="Georgia"/>
                <a:ea typeface="Georgia"/>
                <a:cs typeface="Georgia"/>
                <a:sym typeface="Georgia"/>
              </a:rPr>
              <a:t>Godine 1997. započeo je proces mirne reintegracije. Gradska uprava ostvarila je uvjete za povratak institucija i prognanika i od tada Grad svakim danom sve više dobiva svoj nekadašnji identitet.</a:t>
            </a:r>
            <a:endParaRPr sz="1800"/>
          </a:p>
        </p:txBody>
      </p:sp>
      <p:pic>
        <p:nvPicPr>
          <p:cNvPr id="67" name="Google Shape;67;p14"/>
          <p:cNvPicPr preferRelativeResize="0"/>
          <p:nvPr/>
        </p:nvPicPr>
        <p:blipFill>
          <a:blip r:embed="rId3">
            <a:alphaModFix/>
          </a:blip>
          <a:stretch>
            <a:fillRect/>
          </a:stretch>
        </p:blipFill>
        <p:spPr>
          <a:xfrm>
            <a:off x="7657019" y="3222426"/>
            <a:ext cx="1277600" cy="1921075"/>
          </a:xfrm>
          <a:prstGeom prst="rect">
            <a:avLst/>
          </a:prstGeom>
          <a:noFill/>
          <a:ln>
            <a:noFill/>
          </a:ln>
        </p:spPr>
      </p:pic>
      <p:pic>
        <p:nvPicPr>
          <p:cNvPr id="68" name="Google Shape;68;p14"/>
          <p:cNvPicPr preferRelativeResize="0"/>
          <p:nvPr/>
        </p:nvPicPr>
        <p:blipFill>
          <a:blip r:embed="rId4">
            <a:alphaModFix/>
          </a:blip>
          <a:stretch>
            <a:fillRect/>
          </a:stretch>
        </p:blipFill>
        <p:spPr>
          <a:xfrm>
            <a:off x="5336927" y="3257674"/>
            <a:ext cx="2320102" cy="18505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737575" y="474650"/>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r" sz="3300"/>
              <a:t>ŽIVOTOPIS </a:t>
            </a:r>
            <a:endParaRPr sz="3300"/>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hr" sz="1400">
                <a:solidFill>
                  <a:srgbClr val="222222"/>
                </a:solidFill>
                <a:highlight>
                  <a:srgbClr val="FFFFFF"/>
                </a:highlight>
                <a:latin typeface="Arial"/>
                <a:ea typeface="Arial"/>
                <a:cs typeface="Arial"/>
                <a:sym typeface="Arial"/>
              </a:rPr>
              <a:t>Sa svoje 44 godine, Kačić je vjerovao da može obraniti Vukovar, ali i zaštiti svoju obitelj, suprugu </a:t>
            </a:r>
            <a:r>
              <a:rPr lang="hr" sz="1400" b="1">
                <a:solidFill>
                  <a:srgbClr val="222222"/>
                </a:solidFill>
                <a:highlight>
                  <a:srgbClr val="FFFFFF"/>
                </a:highlight>
                <a:latin typeface="Arial"/>
                <a:ea typeface="Arial"/>
                <a:cs typeface="Arial"/>
                <a:sym typeface="Arial"/>
              </a:rPr>
              <a:t>Irenu</a:t>
            </a:r>
            <a:r>
              <a:rPr lang="hr" sz="1400">
                <a:solidFill>
                  <a:srgbClr val="222222"/>
                </a:solidFill>
                <a:highlight>
                  <a:srgbClr val="FFFFFF"/>
                </a:highlight>
                <a:latin typeface="Arial"/>
                <a:ea typeface="Arial"/>
                <a:cs typeface="Arial"/>
                <a:sym typeface="Arial"/>
              </a:rPr>
              <a:t> i tada 16-godišnje blizance</a:t>
            </a:r>
            <a:r>
              <a:rPr lang="hr" sz="1400" b="1">
                <a:solidFill>
                  <a:srgbClr val="222222"/>
                </a:solidFill>
                <a:highlight>
                  <a:srgbClr val="FFFFFF"/>
                </a:highlight>
                <a:latin typeface="Arial"/>
                <a:ea typeface="Arial"/>
                <a:cs typeface="Arial"/>
                <a:sym typeface="Arial"/>
              </a:rPr>
              <a:t> Silviju i Igora</a:t>
            </a:r>
            <a:r>
              <a:rPr lang="hr" sz="1400">
                <a:solidFill>
                  <a:srgbClr val="222222"/>
                </a:solidFill>
                <a:highlight>
                  <a:srgbClr val="FFFFFF"/>
                </a:highlight>
                <a:latin typeface="Arial"/>
                <a:ea typeface="Arial"/>
                <a:cs typeface="Arial"/>
                <a:sym typeface="Arial"/>
              </a:rPr>
              <a:t>. Zbog rata koji je u Vukovaru pokazao svoje najsurovije lice, Petar Kačić svoje je želje ostvario samo djelomično. Vukovar je pao, njegovo je dijete ubijeno na Ovčari, a poginuo je i on sam.</a:t>
            </a:r>
            <a:endParaRPr sz="1500"/>
          </a:p>
        </p:txBody>
      </p:sp>
      <p:pic>
        <p:nvPicPr>
          <p:cNvPr id="75" name="Google Shape;75;p15"/>
          <p:cNvPicPr preferRelativeResize="0"/>
          <p:nvPr/>
        </p:nvPicPr>
        <p:blipFill>
          <a:blip r:embed="rId3">
            <a:alphaModFix/>
          </a:blip>
          <a:stretch>
            <a:fillRect/>
          </a:stretch>
        </p:blipFill>
        <p:spPr>
          <a:xfrm>
            <a:off x="349800" y="3185250"/>
            <a:ext cx="2396177" cy="17971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1350"/>
            <a:ext cx="8520600" cy="626100"/>
          </a:xfrm>
          <a:prstGeom prst="rect">
            <a:avLst/>
          </a:prstGeom>
          <a:gradFill>
            <a:gsLst>
              <a:gs pos="0">
                <a:srgbClr val="F48208"/>
              </a:gs>
              <a:gs pos="100000">
                <a:srgbClr val="703E08"/>
              </a:gs>
            </a:gsLst>
            <a:lin ang="5400012" scaled="0"/>
          </a:gra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hr"/>
              <a:t>LJUBAV PREMA SVOJOJ DOMOVINI..</a:t>
            </a:r>
            <a:endParaRPr/>
          </a:p>
        </p:txBody>
      </p:sp>
      <p:sp>
        <p:nvSpPr>
          <p:cNvPr id="81" name="Google Shape;81;p16"/>
          <p:cNvSpPr txBox="1">
            <a:spLocks noGrp="1"/>
          </p:cNvSpPr>
          <p:nvPr>
            <p:ph type="body" idx="1"/>
          </p:nvPr>
        </p:nvSpPr>
        <p:spPr>
          <a:xfrm>
            <a:off x="311700" y="1152475"/>
            <a:ext cx="8520600" cy="3416400"/>
          </a:xfrm>
          <a:prstGeom prst="rect">
            <a:avLst/>
          </a:prstGeom>
          <a:gradFill>
            <a:gsLst>
              <a:gs pos="0">
                <a:srgbClr val="BFBFBF"/>
              </a:gs>
              <a:gs pos="100000">
                <a:srgbClr val="737373"/>
              </a:gs>
            </a:gsLst>
            <a:path path="circle">
              <a:fillToRect l="50000" t="50000" r="50000" b="50000"/>
            </a:path>
            <a:tileRect/>
          </a:gradFill>
        </p:spPr>
        <p:txBody>
          <a:bodyPr spcFirstLastPara="1" wrap="square" lIns="91425" tIns="91425" rIns="91425" bIns="91425" anchor="t" anchorCtr="0">
            <a:normAutofit/>
          </a:bodyPr>
          <a:lstStyle/>
          <a:p>
            <a:pPr marL="0" lvl="0" indent="0" algn="l" rtl="0">
              <a:spcBef>
                <a:spcPts val="0"/>
              </a:spcBef>
              <a:spcAft>
                <a:spcPts val="1200"/>
              </a:spcAft>
              <a:buNone/>
            </a:pPr>
            <a:r>
              <a:rPr lang="hr">
                <a:solidFill>
                  <a:srgbClr val="222222"/>
                </a:solidFill>
                <a:highlight>
                  <a:srgbClr val="FFFFFF"/>
                </a:highlight>
                <a:latin typeface="Arial"/>
                <a:ea typeface="Arial"/>
                <a:cs typeface="Arial"/>
                <a:sym typeface="Arial"/>
              </a:rPr>
              <a:t>“Tog 2. listopada, muž je otišao iz skloništa, na ratište i više se nikada nije vratio…  Mislili su da je napad prošao, da je sve gotovo. No, jedan je tenk ostao u dvorištu, rafal ga je sasjekao preko pluća… Petar nije poginuo na mjestu, doktor Njavro ga je pokušao reanimirati. Odvezen je u bolnicu i pokušali su operirati, ali nije imalo smisla. Kada sam sa sinom došla do bolnice, rekli su da ne ulazimo jer je sve puno mrtvih koje stavljaju u vreće.Rekla je to moja strina”. </a:t>
            </a:r>
            <a:endParaRPr sz="1400"/>
          </a:p>
        </p:txBody>
      </p:sp>
      <p:pic>
        <p:nvPicPr>
          <p:cNvPr id="82" name="Google Shape;82;p16"/>
          <p:cNvPicPr preferRelativeResize="0"/>
          <p:nvPr/>
        </p:nvPicPr>
        <p:blipFill>
          <a:blip r:embed="rId3">
            <a:alphaModFix/>
          </a:blip>
          <a:stretch>
            <a:fillRect/>
          </a:stretch>
        </p:blipFill>
        <p:spPr>
          <a:xfrm>
            <a:off x="7656375" y="3222450"/>
            <a:ext cx="1487625" cy="192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91350"/>
            <a:ext cx="8520600" cy="626100"/>
          </a:xfrm>
          <a:prstGeom prst="rect">
            <a:avLst/>
          </a:prstGeom>
          <a:gradFill>
            <a:gsLst>
              <a:gs pos="0">
                <a:srgbClr val="3177EE"/>
              </a:gs>
              <a:gs pos="100000">
                <a:srgbClr val="113D8A"/>
              </a:gs>
            </a:gsLst>
            <a:lin ang="5400012" scaled="0"/>
          </a:gra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hr" dirty="0" smtClean="0"/>
              <a:t>BIO </a:t>
            </a:r>
            <a:r>
              <a:rPr lang="hr" dirty="0"/>
              <a:t>JE OTAC NAJMLAĐE ŽRTVE OVČARE</a:t>
            </a:r>
            <a:endParaRPr dirty="0"/>
          </a:p>
        </p:txBody>
      </p:sp>
      <p:sp>
        <p:nvSpPr>
          <p:cNvPr id="88" name="Google Shape;88;p17"/>
          <p:cNvSpPr txBox="1">
            <a:spLocks noGrp="1"/>
          </p:cNvSpPr>
          <p:nvPr>
            <p:ph type="body" idx="1"/>
          </p:nvPr>
        </p:nvSpPr>
        <p:spPr>
          <a:xfrm>
            <a:off x="311700" y="1152475"/>
            <a:ext cx="8520600" cy="3416400"/>
          </a:xfrm>
          <a:prstGeom prst="rect">
            <a:avLst/>
          </a:prstGeom>
          <a:gradFill>
            <a:gsLst>
              <a:gs pos="0">
                <a:srgbClr val="FFF6DB"/>
              </a:gs>
              <a:gs pos="100000">
                <a:srgbClr val="FAD25C"/>
              </a:gs>
            </a:gsLst>
            <a:lin ang="5400012" scaled="0"/>
          </a:gradFill>
        </p:spPr>
        <p:txBody>
          <a:bodyPr spcFirstLastPara="1" wrap="square" lIns="91425" tIns="91425" rIns="91425" bIns="91425" anchor="t" anchorCtr="0">
            <a:normAutofit/>
          </a:bodyPr>
          <a:lstStyle/>
          <a:p>
            <a:pPr marL="0" lvl="0" indent="0" algn="l" rtl="0">
              <a:spcBef>
                <a:spcPts val="0"/>
              </a:spcBef>
              <a:spcAft>
                <a:spcPts val="0"/>
              </a:spcAft>
              <a:buNone/>
            </a:pPr>
            <a:r>
              <a:rPr lang="hr" sz="1400"/>
              <a:t>Zamislite samo da vam netko uzme vaše rođeno maloljetno dijete samo zbog izgleda. Petrov sin se zvao Igor, ljudi su ga odvojili od majke jer nije izgledao mlado to jest kao druga djeca.</a:t>
            </a:r>
            <a:endParaRPr sz="1400"/>
          </a:p>
          <a:p>
            <a:pPr marL="0" lvl="0" indent="0" algn="l" rtl="0">
              <a:spcBef>
                <a:spcPts val="1200"/>
              </a:spcBef>
              <a:spcAft>
                <a:spcPts val="0"/>
              </a:spcAft>
              <a:buNone/>
            </a:pPr>
            <a:r>
              <a:rPr lang="hr" sz="1400"/>
              <a:t>Ali još gore osim toga da su ga razdvojili  od majke je to da ga je njegov prvi susjed osudio  smrt…. </a:t>
            </a:r>
            <a:endParaRPr sz="1400"/>
          </a:p>
          <a:p>
            <a:pPr marL="0" lvl="0" indent="0" algn="l" rtl="0">
              <a:spcBef>
                <a:spcPts val="1200"/>
              </a:spcBef>
              <a:spcAft>
                <a:spcPts val="1200"/>
              </a:spcAft>
              <a:buNone/>
            </a:pPr>
            <a:endParaRPr/>
          </a:p>
        </p:txBody>
      </p:sp>
      <p:pic>
        <p:nvPicPr>
          <p:cNvPr id="89" name="Google Shape;89;p17"/>
          <p:cNvPicPr preferRelativeResize="0"/>
          <p:nvPr/>
        </p:nvPicPr>
        <p:blipFill>
          <a:blip r:embed="rId3">
            <a:alphaModFix/>
          </a:blip>
          <a:stretch>
            <a:fillRect/>
          </a:stretch>
        </p:blipFill>
        <p:spPr>
          <a:xfrm>
            <a:off x="6581201" y="2161700"/>
            <a:ext cx="2434975" cy="2981800"/>
          </a:xfrm>
          <a:prstGeom prst="rect">
            <a:avLst/>
          </a:prstGeom>
          <a:noFill/>
          <a:ln>
            <a:noFill/>
          </a:ln>
        </p:spPr>
      </p:pic>
      <p:pic>
        <p:nvPicPr>
          <p:cNvPr id="90" name="Google Shape;90;p17"/>
          <p:cNvPicPr preferRelativeResize="0"/>
          <p:nvPr/>
        </p:nvPicPr>
        <p:blipFill>
          <a:blip r:embed="rId4">
            <a:alphaModFix/>
          </a:blip>
          <a:stretch>
            <a:fillRect/>
          </a:stretch>
        </p:blipFill>
        <p:spPr>
          <a:xfrm>
            <a:off x="2066350" y="2704400"/>
            <a:ext cx="4514850" cy="2362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391350"/>
            <a:ext cx="8520600" cy="626100"/>
          </a:xfrm>
          <a:prstGeom prst="rect">
            <a:avLst/>
          </a:prstGeom>
          <a:gradFill>
            <a:gsLst>
              <a:gs pos="0">
                <a:srgbClr val="C76D6F"/>
              </a:gs>
              <a:gs pos="100000">
                <a:srgbClr val="7A3738"/>
              </a:gs>
            </a:gsLst>
            <a:path path="circle">
              <a:fillToRect l="50000" t="50000" r="50000" b="50000"/>
            </a:path>
            <a:tileRect/>
          </a:gra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hr"/>
              <a:t>OVČARA </a:t>
            </a:r>
            <a:endParaRPr/>
          </a:p>
        </p:txBody>
      </p:sp>
      <p:sp>
        <p:nvSpPr>
          <p:cNvPr id="96" name="Google Shape;96;p18"/>
          <p:cNvSpPr txBox="1">
            <a:spLocks noGrp="1"/>
          </p:cNvSpPr>
          <p:nvPr>
            <p:ph type="body" idx="1"/>
          </p:nvPr>
        </p:nvSpPr>
        <p:spPr>
          <a:xfrm>
            <a:off x="311700" y="1152475"/>
            <a:ext cx="8520600" cy="3416400"/>
          </a:xfrm>
          <a:prstGeom prst="rect">
            <a:avLst/>
          </a:prstGeom>
          <a:gradFill>
            <a:gsLst>
              <a:gs pos="0">
                <a:srgbClr val="FDECDB"/>
              </a:gs>
              <a:gs pos="100000">
                <a:srgbClr val="F0A963"/>
              </a:gs>
            </a:gsLst>
            <a:path path="circle">
              <a:fillToRect l="50000" t="50000" r="50000" b="50000"/>
            </a:path>
            <a:tileRect/>
          </a:gradFill>
        </p:spPr>
        <p:txBody>
          <a:bodyPr spcFirstLastPara="1" wrap="square" lIns="91425" tIns="91425" rIns="91425" bIns="91425" anchor="t" anchorCtr="0">
            <a:normAutofit/>
          </a:bodyPr>
          <a:lstStyle/>
          <a:p>
            <a:pPr marL="0" lvl="0" indent="0" algn="l" rtl="0">
              <a:spcBef>
                <a:spcPts val="0"/>
              </a:spcBef>
              <a:spcAft>
                <a:spcPts val="1200"/>
              </a:spcAft>
              <a:buNone/>
            </a:pPr>
            <a:r>
              <a:rPr lang="hr" sz="1350">
                <a:solidFill>
                  <a:srgbClr val="3F3F3F"/>
                </a:solidFill>
                <a:highlight>
                  <a:srgbClr val="FAFAFA"/>
                </a:highlight>
                <a:latin typeface="Georgia"/>
                <a:ea typeface="Georgia"/>
                <a:cs typeface="Georgia"/>
                <a:sym typeface="Georgia"/>
              </a:rPr>
              <a:t>Ovčara leži pet kilometara jugoistočno od Vukovara. Ovčara je primjer za kategoriju masovnih grobnica nastalih pokopom posmrtnih ostataka ratnih zatočenika i nasilno odvedenih civila u neposrednoj blizini ili na samom mjestu njihova pogubljenja. Tu je 20. studenoga 1991.g. ubijeno 200 ljudi, nesrpske nacionalnosti. Radi se o osobama odvedenim iz Vukovarske bolnice 18. studenoga 1991.g. među kojima su bili ranjenici , civili i bolničko osoblje. Te su osobe potom masakrirane, čime je prekršeno međunarodno humanitarno pravo i učinjen zločin protiv čovječnosti.</a:t>
            </a:r>
            <a:endParaRPr sz="2000"/>
          </a:p>
        </p:txBody>
      </p:sp>
      <p:pic>
        <p:nvPicPr>
          <p:cNvPr id="97" name="Google Shape;97;p18"/>
          <p:cNvPicPr preferRelativeResize="0"/>
          <p:nvPr/>
        </p:nvPicPr>
        <p:blipFill>
          <a:blip r:embed="rId3">
            <a:alphaModFix/>
          </a:blip>
          <a:stretch>
            <a:fillRect/>
          </a:stretch>
        </p:blipFill>
        <p:spPr>
          <a:xfrm>
            <a:off x="4260300" y="2404425"/>
            <a:ext cx="4572000" cy="257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9654900" y="391350"/>
            <a:ext cx="7698000" cy="7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03" name="Google Shape;103;p19"/>
          <p:cNvSpPr txBox="1">
            <a:spLocks noGrp="1"/>
          </p:cNvSpPr>
          <p:nvPr>
            <p:ph type="body" idx="1"/>
          </p:nvPr>
        </p:nvSpPr>
        <p:spPr>
          <a:xfrm>
            <a:off x="311700" y="1152475"/>
            <a:ext cx="8520600" cy="3416400"/>
          </a:xfrm>
          <a:prstGeom prst="rect">
            <a:avLst/>
          </a:prstGeom>
          <a:gradFill>
            <a:gsLst>
              <a:gs pos="0">
                <a:srgbClr val="D4E5F5"/>
              </a:gs>
              <a:gs pos="100000">
                <a:srgbClr val="70A4D5"/>
              </a:gs>
            </a:gsLst>
            <a:path path="circle">
              <a:fillToRect l="50000" t="50000" r="50000" b="50000"/>
            </a:path>
            <a:tileRect/>
          </a:gradFill>
        </p:spPr>
        <p:txBody>
          <a:bodyPr spcFirstLastPara="1" wrap="square" lIns="91425" tIns="91425" rIns="91425" bIns="91425" anchor="t" anchorCtr="0">
            <a:normAutofit/>
          </a:bodyPr>
          <a:lstStyle/>
          <a:p>
            <a:pPr marL="0" lvl="0" indent="0" algn="l" rtl="0">
              <a:spcBef>
                <a:spcPts val="0"/>
              </a:spcBef>
              <a:spcAft>
                <a:spcPts val="0"/>
              </a:spcAft>
              <a:buNone/>
            </a:pPr>
            <a:r>
              <a:rPr lang="hr" dirty="0"/>
              <a:t>Možda samo pobijedili u ratu i zadržali dio naše domovine, ali mnogi su izgubili svoje </a:t>
            </a:r>
            <a:r>
              <a:rPr lang="hr" dirty="0" smtClean="0"/>
              <a:t>živote. </a:t>
            </a:r>
            <a:r>
              <a:rPr lang="hr" dirty="0"/>
              <a:t>P</a:t>
            </a:r>
            <a:r>
              <a:rPr lang="hr" smtClean="0"/>
              <a:t>uno </a:t>
            </a:r>
            <a:r>
              <a:rPr lang="hr" dirty="0"/>
              <a:t>ljudi je izgubilo svoje najbliže i dan danas nose tu bol sa sobom. Grad se oporavio i polako se diže na noge sa godinama. Zato 18. studenoga svake godine obilježavamo Dan sjećanja na žrtve Domovinskog rata. </a:t>
            </a:r>
            <a:endParaRPr dirty="0"/>
          </a:p>
          <a:p>
            <a:pPr marL="0" lvl="0" indent="0" algn="l" rtl="0">
              <a:spcBef>
                <a:spcPts val="1200"/>
              </a:spcBef>
              <a:spcAft>
                <a:spcPts val="1200"/>
              </a:spcAft>
              <a:buNone/>
            </a:pPr>
            <a:endParaRPr dirty="0"/>
          </a:p>
        </p:txBody>
      </p:sp>
      <p:pic>
        <p:nvPicPr>
          <p:cNvPr id="104" name="Google Shape;104;p19"/>
          <p:cNvPicPr preferRelativeResize="0"/>
          <p:nvPr/>
        </p:nvPicPr>
        <p:blipFill>
          <a:blip r:embed="rId3">
            <a:alphaModFix/>
          </a:blip>
          <a:stretch>
            <a:fillRect/>
          </a:stretch>
        </p:blipFill>
        <p:spPr>
          <a:xfrm>
            <a:off x="-273433" y="2931150"/>
            <a:ext cx="1846236" cy="2212349"/>
          </a:xfrm>
          <a:prstGeom prst="rect">
            <a:avLst/>
          </a:prstGeom>
          <a:noFill/>
          <a:ln>
            <a:noFill/>
          </a:ln>
        </p:spPr>
      </p:pic>
      <p:pic>
        <p:nvPicPr>
          <p:cNvPr id="105" name="Google Shape;105;p19"/>
          <p:cNvPicPr preferRelativeResize="0"/>
          <p:nvPr/>
        </p:nvPicPr>
        <p:blipFill>
          <a:blip r:embed="rId4">
            <a:alphaModFix/>
          </a:blip>
          <a:stretch>
            <a:fillRect/>
          </a:stretch>
        </p:blipFill>
        <p:spPr>
          <a:xfrm>
            <a:off x="1572800" y="2931150"/>
            <a:ext cx="3690675" cy="2212351"/>
          </a:xfrm>
          <a:prstGeom prst="rect">
            <a:avLst/>
          </a:prstGeom>
          <a:noFill/>
          <a:ln>
            <a:noFill/>
          </a:ln>
        </p:spPr>
      </p:pic>
      <p:pic>
        <p:nvPicPr>
          <p:cNvPr id="106" name="Google Shape;106;p19"/>
          <p:cNvPicPr preferRelativeResize="0"/>
          <p:nvPr/>
        </p:nvPicPr>
        <p:blipFill>
          <a:blip r:embed="rId5">
            <a:alphaModFix/>
          </a:blip>
          <a:stretch>
            <a:fillRect/>
          </a:stretch>
        </p:blipFill>
        <p:spPr>
          <a:xfrm>
            <a:off x="5263475" y="2429273"/>
            <a:ext cx="3850399" cy="2887799"/>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On-screen Show (16:9)</PresentationFormat>
  <Paragraphs>14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Lato</vt:lpstr>
      <vt:lpstr>Georgia</vt:lpstr>
      <vt:lpstr>Playfair Display</vt:lpstr>
      <vt:lpstr>Arial</vt:lpstr>
      <vt:lpstr>Coral</vt:lpstr>
      <vt:lpstr>PETAR KAČIĆ</vt:lpstr>
      <vt:lpstr>UVOD U DOMOVINSKI RAT</vt:lpstr>
      <vt:lpstr>ŽIVOTOPIS </vt:lpstr>
      <vt:lpstr>LJUBAV PREMA SVOJOJ DOMOVINI..</vt:lpstr>
      <vt:lpstr>BIO JE OTAC NAJMLAĐE ŽRTVE OVČARE</vt:lpstr>
      <vt:lpstr>OVČARA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PETAR KAČIĆ</dc:title>
  <dc:creator>Korisnik</dc:creator>
  <cp:lastModifiedBy>Korisnik</cp:lastModifiedBy>
  <cp:revision>3</cp:revision>
  <dcterms:modified xsi:type="dcterms:W3CDTF">2021-11-18T06:20:19Z</dcterms:modified>
</cp:coreProperties>
</file>